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notesMasterIdLst>
    <p:notesMasterId r:id="rId16"/>
  </p:notesMasterIdLst>
  <p:handoutMasterIdLst>
    <p:handoutMasterId r:id="rId17"/>
  </p:handoutMasterIdLst>
  <p:sldIdLst>
    <p:sldId id="256" r:id="rId5"/>
    <p:sldId id="313" r:id="rId6"/>
    <p:sldId id="299" r:id="rId7"/>
    <p:sldId id="314" r:id="rId8"/>
    <p:sldId id="302" r:id="rId9"/>
    <p:sldId id="317" r:id="rId10"/>
    <p:sldId id="304" r:id="rId11"/>
    <p:sldId id="276" r:id="rId12"/>
    <p:sldId id="353" r:id="rId13"/>
    <p:sldId id="354" r:id="rId14"/>
    <p:sldId id="352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B1346-AEC7-7C4C-B5FB-5DC0342695FD}" v="47" dt="2024-02-15T09:52:22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5940" autoAdjust="0"/>
  </p:normalViewPr>
  <p:slideViewPr>
    <p:cSldViewPr>
      <p:cViewPr varScale="1">
        <p:scale>
          <a:sx n="62" d="100"/>
          <a:sy n="62" d="100"/>
        </p:scale>
        <p:origin x="6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A40FF9A-39E1-C2AE-C23E-EFAB6FA74C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0C55A95-1B2C-90AA-9DA9-8B2EA8EF87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8F8A100F-7081-F1C6-F822-95932C224BD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6B9AD5A9-2282-FBD0-3503-4044D798345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F7714D-ADAB-6345-8017-7CFE079C94C2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236D8E-C6C1-0860-D3DD-61E4995C8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13B2D-47A1-B2F7-9AC9-44E652985B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079568D-EBF9-C548-BECB-8BBC5074B022}" type="datetimeFigureOut">
              <a:rPr lang="en-GB"/>
              <a:pPr>
                <a:defRPr/>
              </a:pPr>
              <a:t>19/02/2024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E29D1F-A2EB-264A-0EF6-6923969222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55C692-1D1C-FD29-2013-048B6617C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FDD2D-C761-F37E-DEFF-CA6C812983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627B9-F5D6-C41A-B6AC-A17213C6C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E14F4A-6082-6A4F-84DF-741061D3E2FF}" type="slidenum">
              <a:rPr lang="en-GB" altLang="en-FR"/>
              <a:pPr/>
              <a:t>‹#›</a:t>
            </a:fld>
            <a:endParaRPr lang="en-GB" altLang="en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B4A9508D-72FD-9EE8-BF7C-B817F39C5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DCAEB63B-EB85-9EFD-9C97-27D179109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FR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C9DF601-03D2-22CC-4803-617FC0C1A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B6C50-B0EA-6B48-8987-68BAB94E34D7}" type="slidenum">
              <a:rPr lang="en-GB" altLang="en-FR"/>
              <a:pPr eaLnBrk="1" hangingPunct="1"/>
              <a:t>1</a:t>
            </a:fld>
            <a:endParaRPr lang="en-GB" altLang="en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68540218-5FFB-139C-FFF4-7763C527D5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B9FE6-C304-C519-CFEC-771D7AA80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/>
              <a:t>Further Background: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1920s: representatives of Maori and Haudenosaunee brought their concerns to the League of Nations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1950s: first international treaty on indigenous peoples’ rights: ILO Convention 107 on Indigenous and Tribal Peoples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1970s: Sub-Commission on the Promotion and Protection of Human Rights authorised the preparation of a study on discrimination against indigenous peoples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1980: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dirty="0"/>
              <a:t>Study on discrimination against indigenous peoples finalised (Cobo Study)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dirty="0"/>
              <a:t>Working Group on Indigenous Populations established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D4644AAB-5575-906C-2A29-95E4974D4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E0BD5B-89B1-414A-8B46-111921E84B0C}" type="slidenum">
              <a:rPr lang="en-GB" altLang="en-FR"/>
              <a:pPr eaLnBrk="1" hangingPunct="1"/>
              <a:t>3</a:t>
            </a:fld>
            <a:endParaRPr lang="en-GB" altLang="en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3E0477F-882C-F152-0338-E8AD757FEA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4806BE11-485A-472F-84A7-F91191C1D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en-FR"/>
              <a:t>Human Rights Council institution building: </a:t>
            </a:r>
          </a:p>
          <a:p>
            <a:pPr eaLnBrk="1" hangingPunct="1">
              <a:spcBef>
                <a:spcPct val="0"/>
              </a:spcBef>
            </a:pPr>
            <a:endParaRPr lang="fr-CH" altLang="en-FR"/>
          </a:p>
          <a:p>
            <a:pPr eaLnBrk="1" hangingPunct="1">
              <a:spcBef>
                <a:spcPct val="0"/>
              </a:spcBef>
            </a:pPr>
            <a:r>
              <a:rPr lang="fr-CH" altLang="en-FR"/>
              <a:t>The organisation of the structure of the Human Rights Council including its subsidiary bodies.  </a:t>
            </a:r>
            <a:endParaRPr lang="en-GB" altLang="en-FR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E9B9CD7D-2001-0AD9-913C-04D61C94B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67149B-0727-6D41-82D2-426208D57A2E}" type="slidenum">
              <a:rPr lang="en-GB" altLang="en-FR"/>
              <a:pPr eaLnBrk="1" hangingPunct="1"/>
              <a:t>4</a:t>
            </a:fld>
            <a:endParaRPr lang="en-GB" altLang="en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39B14C71-B59E-B622-508C-2D4D3B7E7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EFA1AD7-0B4A-F738-0696-813E9A8432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FR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BFB4898-E61D-F893-1903-F24C10C27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E335C-09A1-A046-997A-65CE1BD49EA0}" type="slidenum">
              <a:rPr lang="en-GB" altLang="en-FR"/>
              <a:pPr eaLnBrk="1" hangingPunct="1"/>
              <a:t>5</a:t>
            </a:fld>
            <a:endParaRPr lang="en-GB" altLang="en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3591C945-0A8A-ADDE-A985-2CFC35D59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8D0AF49-2264-99BC-7866-E41F33E47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en-FR"/>
              <a:t>Information about the informal meeting preceeding the Human Rights Council’s establishment of the Expert Mechanism is available here: http://www2.ohchr.org/english/issues/indigenous/groups/groups-01.htm.</a:t>
            </a:r>
            <a:endParaRPr lang="en-GB" altLang="en-FR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F88705E-97C7-5D5B-011B-1FB9E73A2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EE33BF-1504-EE4C-83B7-A3AE29AA9E4A}" type="slidenum">
              <a:rPr lang="en-GB" altLang="en-FR"/>
              <a:pPr eaLnBrk="1" hangingPunct="1"/>
              <a:t>6</a:t>
            </a:fld>
            <a:endParaRPr lang="en-GB" altLang="en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3A224-8207-5006-09AF-9C854518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038510E8-F566-2574-2604-0BD323A25E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4FC4ED47-0F33-72F8-8563-15ADC1E81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FR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9A19965-9D11-8A01-AD93-8CE42DD80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AF37D8-8381-E24D-B9AD-7F5D848941D6}" type="slidenum">
              <a:rPr lang="en-GB" altLang="en-FR"/>
              <a:pPr eaLnBrk="1" hangingPunct="1"/>
              <a:t>7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426685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E800B-81E9-1ADF-0E46-0D84ABFB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90627BCD-E6E2-D325-C42B-E7B42CF4CE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2357A569-5B40-A0CA-6FB4-E5DF56B4FE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FR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5FED943D-BFFF-C4C4-FBCC-574854D95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A89886-45C0-FF4B-8262-1C050DC6335C}" type="slidenum">
              <a:rPr lang="en-GB" altLang="en-FR"/>
              <a:pPr eaLnBrk="1" hangingPunct="1"/>
              <a:t>8</a:t>
            </a:fld>
            <a:endParaRPr lang="en-GB" altLang="en-FR"/>
          </a:p>
        </p:txBody>
      </p:sp>
    </p:spTree>
    <p:extLst>
      <p:ext uri="{BB962C8B-B14F-4D97-AF65-F5344CB8AC3E}">
        <p14:creationId xmlns:p14="http://schemas.microsoft.com/office/powerpoint/2010/main" val="127538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E4C5A6-C780-F3F2-6248-6C73FCF15260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D06F907-FA64-AA63-E247-D508F80325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A464B0E-B289-CDC4-5684-081ADD16FD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4675949-689D-5297-0079-B7BF6250F3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22EFA7A-BEBD-38C8-68B1-6B25A4E06A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200E12C3-CCE4-E473-9537-73C7C6DC47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BF0EA2C0-1232-627F-288C-F48920DD6F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587CE7-3F15-7F28-225D-F2C2F33C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C8136C1-3844-0110-63BD-C5DDB939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B5179D-4535-6B0B-6545-87597C10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71D40-A236-5F4D-8337-09AB9B5C47C6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200042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E9BB3-0465-1B45-DB04-8D3D7E6D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1CBD4-CB81-6887-AE29-7986F1B8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0005-75D3-9960-48A7-3FF0EA97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4B0D-2974-2041-88B3-48744B0563DB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89081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118001-6F50-7680-3F7B-D3CF864ACCD0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57F02148-509C-4CBE-03EF-025A9498A7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453075F3-C71B-8B09-D47D-14486D44B5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9ABB6E3-053C-CE36-395F-BF2D89D8E8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83088B33-1E72-142E-A980-0E25D98256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CE6C3B71-DE2F-4CA9-2EB1-072AA7EDB8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14CD8C3F-EB6E-5991-BD56-14D509C8BD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69B01FD-35C6-59A3-D362-FFE4F631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87EDCC-4F7B-BD2F-9F42-C923CDA2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CCCB3F-E9F5-DCD3-33CF-8DFAEA2E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D3E1-3DC9-BF42-8827-D527AE8B4D61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381654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B4F176-5BEA-EAA2-4029-8B08BEAF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E4A781-F02C-F2AB-AEBB-D2C36F67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95097F-7707-CBEA-9692-1091BCAD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D74E-219B-E04F-B5E9-9CCCB28FD352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122076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7524D7-7D0A-16EE-F8B9-57E7879C70C6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C2AFB859-5844-0FEB-5242-924C0CB13440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R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76B38047-61EB-3F48-B444-7B66743B031E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R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C244D2D-36AF-9D58-9571-2E20903D5CFA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R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08F22870-3F04-8E3C-C31E-FFBA18E6D81F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R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54444FA0-0F28-4D9C-E394-AA7CC0EE349D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7A9475-2491-B0F6-7CE7-0250FDF9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8FEFD06-A44E-24FB-C24C-22D10A4C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ACDE25-95E5-32F6-95CB-9C617AA9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B8CDD-4E20-BC4E-8A9F-551C78BF5294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13223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3F90DA-3B50-D77A-5D02-F46AA8FE86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0C9373-091F-43E7-331E-84BC2766A0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A6F51C-8B06-6D18-2E2A-F0705803DF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F69DDCC-03CD-9E4C-8CC1-1FBB200F7D80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38457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023B47-2CEC-3512-92B2-790275F1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0C7E2E-786D-3B40-61BD-0507D9F3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34F89C-956B-8601-7607-2B67FD2A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7271-E46B-1B41-9BF6-AA8411B097A3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425988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7AC4-1338-BCEB-6ECE-9F12DF17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AD27FE-86C5-D0E9-8AC8-F6B13FDC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BC3C79-318A-934E-B0CE-0429E771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8D67E-8A53-4849-B5C9-FC24F5F0D029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28180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0D6898F-CCC1-C49C-112A-9141E35CCE13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A72B5521-1F53-E7C7-B839-BEED46CB55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564D26D-0B59-63A0-82DF-070618602B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20B8236-AFF5-DFB6-1F23-E8B090518A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A2D07553-1762-42F8-7631-5CC438E308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8E33E4A-7035-430B-E90F-4C9EE108F8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31E0ADE2-283C-B9B1-97B7-1B6CB3183A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C6A0F3A-637A-61FC-6104-057642A4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86C8F17-8ECF-2689-A770-5EEBDB79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FC2258B-C203-4444-587A-3E448F30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4DCF3-8756-AC49-AE25-FF8528196877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298734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CCCA73-FC13-CB03-EDC8-B5372F300D99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359F63C5-97B1-0E53-1E77-2A269E51E3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531FEA6-5BE7-1B89-9C06-186FF3402C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2E91704E-8A11-2E96-3716-E2B9D46CAB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4902246-1F97-A1CF-8FC0-A37A0952DE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7297F39B-B3C9-B556-2CDE-D460F21CC2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F2E95D6B-82DC-28B2-8AA9-A74268A851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0F593A6-11CC-4377-6E19-F32C7AF6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83C3E3B1-947A-890F-F4EF-DD957673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44920D3-1FCB-FB90-6AFB-B3895A32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36B18-AA6E-0243-991D-365BBB5B5735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31468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177428-E0C5-CBEB-59A2-9C1345C4C75C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1EDE2DE2-7832-CCFF-41BF-A3C3A3A4E7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3A506F8-8269-03F9-9461-D94A700AFE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B08E2CE-1BDC-F2F0-769D-5B61A32B7A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A0B4B59-909E-1CAB-6508-D6A6099D20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AEA1AB4-751A-CDDD-7DC5-4BE5CFDDF4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id="{7C201892-71C7-36BF-0730-CB8F5062DA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1BF1061-DB51-0804-476D-0CCE7ACE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EEF2292-CAB1-AA3C-40FA-5E9CDDB9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DDDA72D-9553-62A8-9C77-42317F30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686F-C963-AA42-A5CE-51FC7D181FED}" type="slidenum">
              <a:rPr lang="en-US" altLang="en-FR"/>
              <a:pPr/>
              <a:t>‹#›</a:t>
            </a:fld>
            <a:endParaRPr lang="en-US" altLang="en-FR"/>
          </a:p>
        </p:txBody>
      </p:sp>
    </p:spTree>
    <p:extLst>
      <p:ext uri="{BB962C8B-B14F-4D97-AF65-F5344CB8AC3E}">
        <p14:creationId xmlns:p14="http://schemas.microsoft.com/office/powerpoint/2010/main" val="179110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BCE754-BDBD-02D6-154A-03F91EF9FD11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B8A06370-73B0-4FA5-971F-3C9BE39B8D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9FBB2BCB-B672-2FE4-B2B7-CB21A515BB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2A7C5BDE-1D63-EAED-E8AD-3BC7F3B10A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0065F8DC-FAF3-3E57-D9FF-43C0010123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9A2D28D9-8872-028F-7914-00349F2A11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R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BD0EC1EF-4C71-6B41-8DCD-0AB791992A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R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EC565799-9B1B-AC6C-77C5-E456D753E5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R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8EBC-6CDA-F6E2-2CC5-F68A3DE9A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FE50-D1A1-9DF3-5A5C-7D4EEDB68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8644-AA42-97ED-E513-D9B3E61E4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309B4A-9938-AE46-A073-C7EBF70F36BA}" type="slidenum">
              <a:rPr lang="en-US" altLang="en-FR"/>
              <a:pPr/>
              <a:t>‹#›</a:t>
            </a:fld>
            <a:endParaRPr lang="en-US" altLang="en-FR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025D715E-4D7D-C671-BA8F-5B1E94775A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R"/>
              <a:t>Click to edit Master text styles</a:t>
            </a:r>
          </a:p>
          <a:p>
            <a:pPr lvl="1"/>
            <a:r>
              <a:rPr lang="en-US" altLang="en-FR"/>
              <a:t>Second level</a:t>
            </a:r>
          </a:p>
          <a:p>
            <a:pPr lvl="2"/>
            <a:r>
              <a:rPr lang="en-US" altLang="en-FR"/>
              <a:t>Third level</a:t>
            </a:r>
          </a:p>
          <a:p>
            <a:pPr lvl="3"/>
            <a:r>
              <a:rPr lang="en-US" altLang="en-FR"/>
              <a:t>Fourth level</a:t>
            </a:r>
          </a:p>
          <a:p>
            <a:pPr lvl="4"/>
            <a:r>
              <a:rPr lang="en-US" altLang="en-F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1" r:id="rId2"/>
    <p:sldLayoutId id="2147483897" r:id="rId3"/>
    <p:sldLayoutId id="2147483892" r:id="rId4"/>
    <p:sldLayoutId id="2147483893" r:id="rId5"/>
    <p:sldLayoutId id="2147483894" r:id="rId6"/>
    <p:sldLayoutId id="2147483898" r:id="rId7"/>
    <p:sldLayoutId id="2147483899" r:id="rId8"/>
    <p:sldLayoutId id="2147483900" r:id="rId9"/>
    <p:sldLayoutId id="2147483895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413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876F54B-21A7-9630-3C9D-EF6283F654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3050566"/>
            <a:ext cx="8243887" cy="12319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FR" sz="32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 Pre Session on Afghanistan </a:t>
            </a:r>
            <a:br>
              <a:rPr lang="en-FR" sz="32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R" sz="32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Geneva, 15 February 2024</a:t>
            </a:r>
            <a:br>
              <a:rPr lang="en-FR" sz="3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altLang="en-FR" sz="3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4ADD287C-9D56-AECA-05DB-C834B047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FR" altLang="en-FR">
              <a:latin typeface="Arial" panose="020B0604020202020204" pitchFamily="34" charset="0"/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22752403-AD75-4A45-CC66-69905EC44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765175"/>
            <a:ext cx="532923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H" altLang="en-F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F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52A91-CA1C-A9C8-7FFB-A265F1DD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1" y="535510"/>
            <a:ext cx="1805334" cy="1000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D33F7-9D76-3D82-4BE7-8662A6BA47FF}"/>
              </a:ext>
            </a:extLst>
          </p:cNvPr>
          <p:cNvSpPr txBox="1"/>
          <p:nvPr/>
        </p:nvSpPr>
        <p:spPr>
          <a:xfrm>
            <a:off x="522064" y="5465065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coalition with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Afghanistan Women Foundation, </a:t>
            </a:r>
            <a:r>
              <a:rPr lang="en-CH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Feminine Solidarity for Justice Organization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(FSJO)</a:t>
            </a:r>
            <a:r>
              <a:rPr lang="en-CH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Organization for Women Rights Research (OWRRS),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H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2 others.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42D5A-DAD4-F82C-D226-3F63F4AE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10" y="420509"/>
            <a:ext cx="1522685" cy="1522685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3C8F1698-D43E-ED14-A467-2BE9D0A0D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13" y="545420"/>
            <a:ext cx="1394460" cy="82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triangle shaped blue and black logo&#10;&#10;Description automatically generated">
            <a:extLst>
              <a:ext uri="{FF2B5EF4-FFF2-40B4-BE49-F238E27FC236}">
                <a16:creationId xmlns:a16="http://schemas.microsoft.com/office/drawing/2014/main" id="{0E5569D1-A30D-2E58-138C-436FF1408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8" y="556099"/>
            <a:ext cx="2151104" cy="12772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8C2F-282A-A48B-5271-221DB7C5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FR" sz="4000" b="1" dirty="0"/>
              <a:t>Recommendations</a:t>
            </a:r>
            <a:endParaRPr lang="en-CH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10D4-14D3-4EB7-6995-F6950518AC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552" y="2465512"/>
            <a:ext cx="7776864" cy="3699792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Immediate r</a:t>
            </a:r>
            <a:r>
              <a:rPr lang="en-CH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elease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CH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everyone who is arbitrarily detained because of their human rights work or affiliation with the former government. </a:t>
            </a:r>
          </a:p>
          <a:p>
            <a:pPr marL="0" indent="0">
              <a:buNone/>
            </a:pPr>
            <a:endParaRPr lang="en-GB" sz="800" dirty="0">
              <a:solidFill>
                <a:srgbClr val="0D0D0D"/>
              </a:solidFill>
              <a:latin typeface="+mj-lt"/>
            </a:endParaRPr>
          </a:p>
          <a:p>
            <a:r>
              <a:rPr lang="en-GB" sz="2000" dirty="0">
                <a:solidFill>
                  <a:srgbClr val="0D0D0D"/>
                </a:solidFill>
                <a:latin typeface="+mj-lt"/>
              </a:rPr>
              <a:t>Ensure </a:t>
            </a:r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access to sufficient food, clean water, adequate living space and hygiene supplies in detention facilities.</a:t>
            </a:r>
          </a:p>
          <a:p>
            <a:pPr marL="0" indent="0">
              <a:buNone/>
            </a:pPr>
            <a:endParaRPr lang="en-GB" sz="8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Enforce strict protocols to prevent abuse and mistreatment of detainees, particularly juveniles.</a:t>
            </a:r>
          </a:p>
          <a:p>
            <a:pPr marL="0" indent="0">
              <a:buNone/>
            </a:pPr>
            <a:endParaRPr lang="en-GB" sz="8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Allow independent monitoring of detention facilities to ensure compliance with international standards such as the UN CAT and its </a:t>
            </a:r>
            <a:r>
              <a:rPr lang="en-GB" sz="2000" dirty="0">
                <a:solidFill>
                  <a:srgbClr val="0D0D0D"/>
                </a:solidFill>
                <a:latin typeface="+mj-lt"/>
              </a:rPr>
              <a:t>optional protocol, that Afghanistan has ratified. </a:t>
            </a:r>
            <a:endParaRPr lang="en-FR" sz="2000">
              <a:latin typeface="+mj-lt"/>
            </a:endParaRPr>
          </a:p>
          <a:p>
            <a:endParaRPr lang="en-GB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endParaRPr lang="en-GB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9041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B099-B64E-6945-9AB9-BFB07F74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 </a:t>
            </a:r>
            <a:endParaRPr lang="en-F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427BBF-A04A-5CA6-67CF-3408FAB271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31840" y="2135187"/>
            <a:ext cx="3419575" cy="3446463"/>
          </a:xfrm>
        </p:spPr>
      </p:pic>
    </p:spTree>
    <p:extLst>
      <p:ext uri="{BB962C8B-B14F-4D97-AF65-F5344CB8AC3E}">
        <p14:creationId xmlns:p14="http://schemas.microsoft.com/office/powerpoint/2010/main" val="286594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6A453BA5-D08C-3668-43A9-F85CE684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3" y="2708920"/>
            <a:ext cx="8023227" cy="24482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H" sz="2800" b="1" dirty="0"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fr-CH" sz="2800" b="1" dirty="0">
                <a:latin typeface="+mj-lt"/>
                <a:ea typeface="Times New Roman" panose="02020603050405020304" pitchFamily="18" charset="0"/>
              </a:rPr>
              <a:t>E</a:t>
            </a:r>
            <a:r>
              <a:rPr lang="en-FR" sz="2800" b="1">
                <a:effectLst/>
                <a:latin typeface="+mj-lt"/>
                <a:ea typeface="Times New Roman" panose="02020603050405020304" pitchFamily="18" charset="0"/>
              </a:rPr>
              <a:t>nforced </a:t>
            </a:r>
            <a:r>
              <a:rPr lang="en-FR" sz="2800" b="1" dirty="0">
                <a:effectLst/>
                <a:latin typeface="+mj-lt"/>
                <a:ea typeface="Times New Roman" panose="02020603050405020304" pitchFamily="18" charset="0"/>
              </a:rPr>
              <a:t>disappearances across </a:t>
            </a:r>
            <a:r>
              <a:rPr lang="en-FR" sz="2800" b="1">
                <a:effectLst/>
                <a:latin typeface="+mj-lt"/>
                <a:ea typeface="Times New Roman" panose="02020603050405020304" pitchFamily="18" charset="0"/>
              </a:rPr>
              <a:t>different provinces</a:t>
            </a:r>
            <a:endParaRPr lang="fr-CH" sz="28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CH" sz="2800" b="1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en-FR" sz="2800" b="1">
                <a:latin typeface="+mj-lt"/>
                <a:ea typeface="Times New Roman" panose="02020603050405020304" pitchFamily="18" charset="0"/>
              </a:rPr>
              <a:t>orture</a:t>
            </a:r>
            <a:r>
              <a:rPr lang="fr-CH" sz="28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FR" sz="2800" b="1">
                <a:latin typeface="+mj-lt"/>
                <a:ea typeface="Times New Roman" panose="02020603050405020304" pitchFamily="18" charset="0"/>
              </a:rPr>
              <a:t>ill-treatment</a:t>
            </a:r>
            <a:r>
              <a:rPr lang="fr-CH" sz="2800" b="1" dirty="0">
                <a:latin typeface="+mj-lt"/>
                <a:ea typeface="Times New Roman" panose="02020603050405020304" pitchFamily="18" charset="0"/>
              </a:rPr>
              <a:t> and 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2800" b="1" dirty="0">
                <a:effectLst/>
                <a:latin typeface="+mj-lt"/>
                <a:ea typeface="Times New Roman" panose="02020603050405020304" pitchFamily="18" charset="0"/>
              </a:rPr>
              <a:t>xtrajudicial killings</a:t>
            </a:r>
            <a:endParaRPr lang="en-US" sz="2800" b="1" dirty="0">
              <a:latin typeface="+mj-lt"/>
              <a:ea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sz="2800" b="1" dirty="0">
                <a:effectLst/>
                <a:latin typeface="+mj-lt"/>
                <a:ea typeface="Times New Roman" panose="02020603050405020304" pitchFamily="18" charset="0"/>
              </a:rPr>
              <a:t>- Condition of 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2800" b="1" dirty="0">
                <a:effectLst/>
                <a:latin typeface="+mj-lt"/>
                <a:ea typeface="Times New Roman" panose="02020603050405020304" pitchFamily="18" charset="0"/>
              </a:rPr>
              <a:t>rison and detention facilities</a:t>
            </a:r>
            <a:endParaRPr lang="en-GB" altLang="en-FR" sz="2800" b="1" dirty="0">
              <a:latin typeface="+mj-lt"/>
            </a:endParaRP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FF7A3120-64D8-8A46-AEEF-EC5649D6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FR" sz="4000" b="1" dirty="0"/>
              <a:t>Focus of the </a:t>
            </a:r>
            <a:r>
              <a:rPr lang="fr-CH" altLang="en-FR" sz="4000" b="1" dirty="0" err="1"/>
              <a:t>statement</a:t>
            </a:r>
            <a:r>
              <a:rPr lang="fr-CH" altLang="en-FR" sz="4000" b="1" dirty="0"/>
              <a:t> </a:t>
            </a:r>
            <a:endParaRPr lang="en-GB" altLang="en-FR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>
            <a:extLst>
              <a:ext uri="{FF2B5EF4-FFF2-40B4-BE49-F238E27FC236}">
                <a16:creationId xmlns:a16="http://schemas.microsoft.com/office/drawing/2014/main" id="{23F7E3DE-1226-B928-EFB4-0E16DA1E6F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713788" cy="5040312"/>
          </a:xfrm>
        </p:spPr>
        <p:txBody>
          <a:bodyPr rtlCol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sz="14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0D0D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4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NSimSun" panose="02010609030101010101" pitchFamily="49" charset="-122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SimSun" panose="02010609030101010101" pitchFamily="49" charset="-122"/>
              </a:rPr>
              <a:t>nformation about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NSimSun" panose="02010609030101010101" pitchFamily="49" charset="-122"/>
              </a:rPr>
              <a:t>524 cases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SimSun" panose="02010609030101010101" pitchFamily="49" charset="-122"/>
              </a:rPr>
              <a:t>, 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NSimSun" panose="02010609030101010101" pitchFamily="49" charset="-122"/>
              </a:rPr>
              <a:t>across different provinces</a:t>
            </a:r>
            <a:r>
              <a:rPr lang="en-CH" sz="2000" dirty="0">
                <a:effectLst/>
                <a:latin typeface="+mj-lt"/>
              </a:rPr>
              <a:t> </a:t>
            </a:r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 (focus on provinces with resistance of against the Taliban)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NSimSun" panose="02010609030101010101" pitchFamily="49" charset="-122"/>
              </a:rPr>
              <a:t>Target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SimSun" panose="02010609030101010101" pitchFamily="49" charset="-122"/>
              </a:rPr>
              <a:t> 90% of these cases, are linked to former Afghan Security personnel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SimSun" panose="02010609030101010101" pitchFamily="49" charset="-122"/>
              </a:rPr>
              <a:t>Women activists,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NSimSun" panose="02010609030101010101" pitchFamily="49" charset="-122"/>
              </a:rPr>
              <a:t>journalists, human rights defenders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NSimSun" panose="02010609030101010101" pitchFamily="49" charset="-122"/>
            </a:endParaRPr>
          </a:p>
          <a:p>
            <a:pPr marL="0" indent="0" algn="l">
              <a:buNone/>
            </a:pPr>
            <a:endParaRPr lang="en-GB" sz="2000" dirty="0">
              <a:solidFill>
                <a:srgbClr val="0D0D0D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NSimSun" panose="02010609030101010101" pitchFamily="49" charset="-122"/>
              </a:rPr>
              <a:t>Taliban's restrictions on accessing information and threats to victims’ makes it difficult to get the needed information. Number of cases must be higher then reports mention.</a:t>
            </a:r>
            <a:endParaRPr lang="en-GB" sz="2000" dirty="0">
              <a:solidFill>
                <a:srgbClr val="0D0D0D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4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sz="1800" dirty="0">
              <a:cs typeface="Calibri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80CF2F4-97CF-9797-3E9E-0C77D34E1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FR" sz="4000" b="1" dirty="0">
                <a:cs typeface="Calibri" panose="020F0502020204030204" pitchFamily="34" charset="0"/>
              </a:rPr>
              <a:t>Issue 1: </a:t>
            </a:r>
            <a:r>
              <a:rPr lang="en-GB" sz="4000" b="1" i="0" u="none" strike="noStrike" dirty="0">
                <a:solidFill>
                  <a:srgbClr val="0D0D0D"/>
                </a:solidFill>
                <a:effectLst/>
                <a:latin typeface="Söhne"/>
              </a:rPr>
              <a:t>Enforced Disappearances</a:t>
            </a:r>
            <a:endParaRPr lang="en-US" altLang="en-FR" sz="4000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1856-98B0-7DBF-A449-103C893F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69" y="2342088"/>
            <a:ext cx="7408862" cy="421005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CH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Independent, </a:t>
            </a:r>
            <a:r>
              <a:rPr lang="en-GB" sz="2000" dirty="0">
                <a:solidFill>
                  <a:srgbClr val="0D0D0D"/>
                </a:solidFill>
                <a:latin typeface="+mj-lt"/>
              </a:rPr>
              <a:t>thorough and effective</a:t>
            </a:r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 investigations into all reported cases of enforced disappearances.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Provide protection to families of victims to prevent coercion and intimidation.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D0D0D"/>
                </a:solidFill>
                <a:effectLst/>
                <a:latin typeface="+mj-lt"/>
              </a:rPr>
              <a:t>Establish mechanisms for safe reporting and documentation of enforced disappearances.</a:t>
            </a:r>
          </a:p>
          <a:p>
            <a:pPr marL="0" indent="0" algn="l">
              <a:buNone/>
            </a:pPr>
            <a:endParaRPr lang="en-GB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endParaRPr lang="en-GB" dirty="0">
              <a:latin typeface="+mj-lt"/>
            </a:endParaRPr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82D1EAFC-94F2-3B44-5853-86C67C3C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FR" sz="4000" b="1" dirty="0" err="1"/>
              <a:t>Recommendations</a:t>
            </a:r>
            <a:endParaRPr lang="en-GB" altLang="en-FR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74B4A-6233-B1AA-C720-52A1FC00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Söhne"/>
              </a:rPr>
              <a:t>Issue 2: </a:t>
            </a:r>
            <a:r>
              <a:rPr lang="en-GB" sz="4000" b="1" i="0" u="none" strike="noStrike" dirty="0">
                <a:solidFill>
                  <a:srgbClr val="0D0D0D"/>
                </a:solidFill>
                <a:effectLst/>
                <a:latin typeface="Söhne"/>
              </a:rPr>
              <a:t>Extrajudicial Killings </a:t>
            </a:r>
            <a:endParaRPr lang="en-FR" sz="4000" b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5562FA5-7092-56DA-6886-7CE89FD03C9B}"/>
              </a:ext>
            </a:extLst>
          </p:cNvPr>
          <p:cNvSpPr txBox="1">
            <a:spLocks/>
          </p:cNvSpPr>
          <p:nvPr/>
        </p:nvSpPr>
        <p:spPr bwMode="auto">
          <a:xfrm>
            <a:off x="457200" y="2564904"/>
            <a:ext cx="8229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D0D0D"/>
                </a:solidFill>
              </a:rPr>
              <a:t>470 visual records of extrajudicial killings, </a:t>
            </a:r>
            <a:r>
              <a:rPr lang="en-GB" sz="2000" b="0" i="0" u="none" strike="noStrike" dirty="0">
                <a:solidFill>
                  <a:srgbClr val="0D0D0D"/>
                </a:solidFill>
                <a:effectLst/>
              </a:rPr>
              <a:t>Jan 2022 </a:t>
            </a:r>
            <a:r>
              <a:rPr lang="en-GB" sz="2000" dirty="0">
                <a:solidFill>
                  <a:srgbClr val="0D0D0D"/>
                </a:solidFill>
              </a:rPr>
              <a:t>- </a:t>
            </a:r>
            <a:r>
              <a:rPr lang="en-GB" sz="2000" b="0" i="0" u="none" strike="noStrike" dirty="0">
                <a:solidFill>
                  <a:srgbClr val="0D0D0D"/>
                </a:solidFill>
                <a:effectLst/>
              </a:rPr>
              <a:t>July 2023</a:t>
            </a:r>
            <a:r>
              <a:rPr lang="en-GB" sz="2000" dirty="0">
                <a:solidFill>
                  <a:srgbClr val="0D0D0D"/>
                </a:solidFill>
              </a:rPr>
              <a:t> (</a:t>
            </a:r>
            <a:r>
              <a:rPr lang="en-GB" sz="2000" b="0" i="0" u="none" strike="noStrike" dirty="0">
                <a:solidFill>
                  <a:srgbClr val="0D0D0D"/>
                </a:solidFill>
                <a:effectLst/>
              </a:rPr>
              <a:t> Afghan Witness)</a:t>
            </a:r>
            <a:endParaRPr lang="en-GB" sz="2000" b="1" dirty="0">
              <a:solidFill>
                <a:srgbClr val="0D0D0D"/>
              </a:solidFill>
            </a:endParaRPr>
          </a:p>
          <a:p>
            <a:pPr algn="l"/>
            <a:endParaRPr lang="en-GB" sz="2000" b="1" dirty="0">
              <a:solidFill>
                <a:srgbClr val="0D0D0D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H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2021/2022, a mass grave was discovered in Nangarhar</a:t>
            </a:r>
            <a:r>
              <a:rPr lang="en-CH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 of </a:t>
            </a:r>
            <a:r>
              <a:rPr lang="en-CH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least 45 bodies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H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CH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igns of torture, brutal executions, such as missing limbs, ropes around their necks, or beheadings</a:t>
            </a:r>
            <a:r>
              <a:rPr lang="en-CH" sz="2000" dirty="0">
                <a:effectLst/>
              </a:rPr>
              <a:t> </a:t>
            </a:r>
          </a:p>
          <a:p>
            <a:pPr lvl="1" algn="l"/>
            <a:endParaRPr lang="en-GB" sz="2000" dirty="0">
              <a:solidFill>
                <a:srgbClr val="0D0D0D"/>
              </a:solidFill>
              <a:highlight>
                <a:srgbClr val="FFFF00"/>
              </a:highlight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D0D0D"/>
                </a:solidFill>
              </a:rPr>
              <a:t>Target Areas: The m</a:t>
            </a:r>
            <a:r>
              <a:rPr lang="en-GB" sz="2000" dirty="0">
                <a:solidFill>
                  <a:srgbClr val="0D0D0D"/>
                </a:solidFill>
              </a:rPr>
              <a:t>ore resistance  the more incidents, like Panjshir, </a:t>
            </a:r>
            <a:r>
              <a:rPr lang="en-GB" sz="2000" dirty="0" err="1">
                <a:solidFill>
                  <a:srgbClr val="0D0D0D"/>
                </a:solidFill>
              </a:rPr>
              <a:t>Daykundi</a:t>
            </a:r>
            <a:r>
              <a:rPr lang="en-GB" sz="2000" dirty="0">
                <a:solidFill>
                  <a:srgbClr val="0D0D0D"/>
                </a:solidFill>
              </a:rPr>
              <a:t>, Kandahar (Spin </a:t>
            </a:r>
            <a:r>
              <a:rPr lang="en-GB" sz="2000" dirty="0" err="1">
                <a:solidFill>
                  <a:srgbClr val="0D0D0D"/>
                </a:solidFill>
              </a:rPr>
              <a:t>Bolak</a:t>
            </a:r>
            <a:r>
              <a:rPr lang="en-GB" sz="2000" dirty="0">
                <a:solidFill>
                  <a:srgbClr val="0D0D0D"/>
                </a:solidFill>
              </a:rPr>
              <a:t>). But as well anywhere else…</a:t>
            </a:r>
          </a:p>
          <a:p>
            <a:pPr algn="l"/>
            <a:endParaRPr lang="en-GB" sz="2000" dirty="0">
              <a:solidFill>
                <a:srgbClr val="0D0D0D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D0D0D"/>
                </a:solidFill>
                <a:effectLst/>
              </a:rPr>
              <a:t>Types of Incidents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D0D0D"/>
                </a:solidFill>
              </a:rPr>
              <a:t> Can be anyone, who is not obeying the set rules of the de-facto authorities. Simple punishment, up to beheadings- arbitrariness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D0D0D"/>
                </a:solidFill>
              </a:rPr>
              <a:t> But as well targeted people as huma rights defenders, religious schoolers,…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GB" sz="2800" b="0" i="0" u="none" strike="noStrike" dirty="0">
              <a:solidFill>
                <a:srgbClr val="0D0D0D"/>
              </a:solidFill>
              <a:effectLst/>
            </a:endParaRPr>
          </a:p>
          <a:p>
            <a:endParaRPr lang="en-F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>
            <a:extLst>
              <a:ext uri="{FF2B5EF4-FFF2-40B4-BE49-F238E27FC236}">
                <a16:creationId xmlns:a16="http://schemas.microsoft.com/office/drawing/2014/main" id="{B14B4737-1085-A68D-7EBA-11CC7CFE0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569" y="2636912"/>
            <a:ext cx="7408862" cy="3451225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D0D0D"/>
                </a:solidFill>
                <a:effectLst/>
                <a:latin typeface="+mj-lt"/>
              </a:rPr>
              <a:t>Independent, </a:t>
            </a:r>
            <a:r>
              <a:rPr lang="en-GB" dirty="0">
                <a:solidFill>
                  <a:srgbClr val="0D0D0D"/>
                </a:solidFill>
                <a:latin typeface="+mj-lt"/>
              </a:rPr>
              <a:t>thorough and effective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+mj-lt"/>
              </a:rPr>
              <a:t> investigations into all reported cases of 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extrajudicial killings.</a:t>
            </a:r>
          </a:p>
          <a:p>
            <a:pPr marL="0" indent="0" algn="l">
              <a:buNone/>
            </a:pPr>
            <a:endParaRPr lang="en-GB" sz="9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Ensure accountability for perpetrators through fair and transparent legal processes.</a:t>
            </a:r>
          </a:p>
          <a:p>
            <a:pPr marL="0" indent="0" algn="l">
              <a:buNone/>
            </a:pPr>
            <a:endParaRPr lang="en-GB" sz="9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Strengthen oversight mechanisms to prevent recurrence of extrajudicial killings and uphold the rule of law.</a:t>
            </a:r>
          </a:p>
          <a:p>
            <a:pPr marL="0" indent="0" algn="l">
              <a:buNone/>
            </a:pPr>
            <a:endParaRPr lang="en-GB" sz="9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endParaRPr lang="en-GB" dirty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D8620FC-F291-F617-5A64-8C8037C29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FR" sz="4000" dirty="0"/>
              <a:t>Recommendations</a:t>
            </a:r>
            <a:endParaRPr lang="en-US" altLang="en-FR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860A5-1815-7289-0472-F032286DA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A692BB-C61D-8BCC-DFF4-08429CE5F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Söhne"/>
              </a:rPr>
              <a:t>Issue 3: </a:t>
            </a:r>
            <a:r>
              <a:rPr lang="en-GB" sz="4000" b="1" i="0" u="none" strike="noStrike" dirty="0">
                <a:solidFill>
                  <a:srgbClr val="0D0D0D"/>
                </a:solidFill>
                <a:effectLst/>
                <a:latin typeface="Söhne"/>
              </a:rPr>
              <a:t>Torture and Ill-Treatment</a:t>
            </a:r>
            <a:endParaRPr lang="en-US" altLang="en-FR" sz="4000" b="1" dirty="0">
              <a:solidFill>
                <a:srgbClr val="EAEAEA"/>
              </a:solidFill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4E0073-63EF-8D38-0F88-76E9126E25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128" y="2492896"/>
            <a:ext cx="7495744" cy="38678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268 visual materials of torture and ill-treatment of Taliban</a:t>
            </a:r>
            <a:r>
              <a:rPr lang="en-CH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collected by </a:t>
            </a:r>
            <a:r>
              <a:rPr lang="en-CH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fghan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CH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itness</a:t>
            </a:r>
            <a:r>
              <a:rPr lang="en-CH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(open sources, September 2021 - October 2023)</a:t>
            </a:r>
            <a:endParaRPr lang="en-CH" sz="1800" dirty="0">
              <a:effectLst/>
              <a:latin typeface="+mj-lt"/>
            </a:endParaRPr>
          </a:p>
          <a:p>
            <a:pPr marL="0" indent="0" algn="l">
              <a:buNone/>
            </a:pPr>
            <a:endParaRPr lang="en-CH" sz="80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D0D0D"/>
                </a:solidFill>
                <a:effectLst/>
                <a:latin typeface="+mj-lt"/>
              </a:rPr>
              <a:t>Forms of reported torture and inhu</a:t>
            </a:r>
            <a:r>
              <a:rPr lang="en-GB" sz="2000" b="1" dirty="0">
                <a:solidFill>
                  <a:srgbClr val="0D0D0D"/>
                </a:solidFill>
                <a:latin typeface="+mj-lt"/>
              </a:rPr>
              <a:t>man punishment</a:t>
            </a:r>
            <a:endParaRPr lang="en-GB" sz="2000" b="1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H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Beatings using pipes and cables, verbal threats &amp; abuse, electric shocks, strangulation, hanging from the ceiling, forced ingestion of </a:t>
            </a:r>
            <a:r>
              <a:rPr lang="en-CH" sz="1800" dirty="0">
                <a:solidFill>
                  <a:srgbClr val="000000"/>
                </a:solidFill>
                <a:latin typeface="+mj-lt"/>
              </a:rPr>
              <a:t>water, and stress positions,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cutting off fingers and rape of women</a:t>
            </a:r>
            <a:r>
              <a:rPr lang="en-CH" sz="1800" dirty="0">
                <a:solidFill>
                  <a:srgbClr val="000000"/>
                </a:solidFill>
                <a:latin typeface="+mj-lt"/>
              </a:rPr>
              <a:t> and men</a:t>
            </a:r>
          </a:p>
          <a:p>
            <a:pPr algn="just">
              <a:spcBef>
                <a:spcPts val="600"/>
              </a:spcBef>
            </a:pPr>
            <a:r>
              <a:rPr lang="en-CH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Cruel punishments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H" sz="1800" dirty="0">
                <a:solidFill>
                  <a:srgbClr val="000000"/>
                </a:solidFill>
                <a:latin typeface="+mj-lt"/>
              </a:rPr>
              <a:t>Stoning, flogging, and burying individuals under walls and h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umiliation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by parading alleged criminals in public</a:t>
            </a:r>
            <a:endParaRPr lang="en-CH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21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6FBA-697D-8173-E8A6-49DD00BF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811CE2D-82A7-AEC1-AADB-D9423769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FR" sz="4000" b="1" dirty="0" err="1">
                <a:solidFill>
                  <a:srgbClr val="EAEAEA"/>
                </a:solidFill>
                <a:cs typeface="Calibri" panose="020F0502020204030204" pitchFamily="34" charset="0"/>
              </a:rPr>
              <a:t>Recommendations</a:t>
            </a:r>
            <a:r>
              <a:rPr lang="fr-CH" altLang="en-FR" sz="4000" b="1" dirty="0">
                <a:solidFill>
                  <a:srgbClr val="EAEAEA"/>
                </a:solidFill>
                <a:cs typeface="Calibri" panose="020F0502020204030204" pitchFamily="34" charset="0"/>
              </a:rPr>
              <a:t> </a:t>
            </a:r>
            <a:endParaRPr lang="en-US" altLang="en-FR" sz="4000" b="1" dirty="0">
              <a:solidFill>
                <a:srgbClr val="EAEAEA"/>
              </a:solidFill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06D8C5-9360-416C-6A32-6D4C8863F1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132" y="2924944"/>
            <a:ext cx="7423736" cy="2520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161616"/>
                </a:solidFill>
                <a:effectLst/>
                <a:latin typeface="+mj-lt"/>
              </a:rPr>
              <a:t>Adopt a zero-tolerance for torture policy by condemning any form of torture at the highest political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H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Implement effective measures to fight impunity, including through investigation, procecution and punishment of popetrators, based on the international UNCAT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H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Fully  cooperate with the International Criminal Court </a:t>
            </a:r>
            <a:endParaRPr lang="en-US" sz="2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GB" sz="14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GB" sz="1400" b="0" i="0" u="none" strike="noStrike" dirty="0">
              <a:solidFill>
                <a:srgbClr val="0D0D0D"/>
              </a:solidFill>
              <a:effectLst/>
              <a:latin typeface="+mj-lt"/>
            </a:endParaRP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0718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05FB-FC6F-53A2-8435-92DE565B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Söhne"/>
              </a:rPr>
              <a:t>Issue 4:</a:t>
            </a:r>
            <a:r>
              <a:rPr lang="en-US" sz="4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Condition of 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4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risons and detention facilities</a:t>
            </a:r>
            <a:endParaRPr lang="en-CH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05CD0-D7E2-F3EF-F0BB-0142CE7A79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567753" cy="3447288"/>
          </a:xfrm>
        </p:spPr>
        <p:txBody>
          <a:bodyPr/>
          <a:lstStyle/>
          <a:p>
            <a:r>
              <a:rPr lang="en-CH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Harsh and life-threatening conditions in Afghan prisons:</a:t>
            </a:r>
            <a:r>
              <a:rPr lang="en-CH" sz="2000" dirty="0">
                <a:latin typeface="+mj-lt"/>
              </a:rPr>
              <a:t> </a:t>
            </a:r>
          </a:p>
          <a:p>
            <a:pPr lvl="1"/>
            <a:r>
              <a:rPr lang="en-CH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Insufficient food and hygiene supplies and physical abuse, overcrowding, which affect both adults and juveniles</a:t>
            </a:r>
            <a:r>
              <a:rPr lang="en-CH" sz="2000" dirty="0">
                <a:latin typeface="+mj-lt"/>
              </a:rPr>
              <a:t> </a:t>
            </a:r>
          </a:p>
          <a:p>
            <a:pPr marL="303213" lvl="1" indent="0">
              <a:buNone/>
            </a:pPr>
            <a:endParaRPr lang="en-CH" sz="800" dirty="0">
              <a:latin typeface="+mj-lt"/>
            </a:endParaRPr>
          </a:p>
          <a:p>
            <a:r>
              <a:rPr lang="en-CH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CH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ignificant decrease in the overall prison population,</a:t>
            </a:r>
            <a:r>
              <a:rPr lang="en-CH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but an </a:t>
            </a:r>
            <a:r>
              <a:rPr lang="en-CH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increase in the number of individuals in pretrial detention</a:t>
            </a:r>
            <a:r>
              <a:rPr lang="en-CH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(UNAMA report)</a:t>
            </a:r>
          </a:p>
          <a:p>
            <a:pPr marL="0" indent="0">
              <a:buNone/>
            </a:pPr>
            <a:endParaRPr lang="en-CH" sz="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CH" sz="2000" dirty="0">
                <a:solidFill>
                  <a:srgbClr val="000000"/>
                </a:solidFill>
                <a:latin typeface="+mj-lt"/>
              </a:rPr>
              <a:t>Transfer of juveniles to provincial prisons, </a:t>
            </a:r>
            <a:r>
              <a:rPr lang="en-CH" sz="2000" b="1" dirty="0">
                <a:solidFill>
                  <a:srgbClr val="000000"/>
                </a:solidFill>
                <a:latin typeface="+mj-lt"/>
              </a:rPr>
              <a:t>sometimes alongside adults, </a:t>
            </a:r>
            <a:r>
              <a:rPr lang="en-CH" sz="2000" dirty="0">
                <a:solidFill>
                  <a:srgbClr val="000000"/>
                </a:solidFill>
                <a:latin typeface="+mj-lt"/>
              </a:rPr>
              <a:t>in contravention of international standards (lack of funding)</a:t>
            </a:r>
          </a:p>
        </p:txBody>
      </p:sp>
    </p:spTree>
    <p:extLst>
      <p:ext uri="{BB962C8B-B14F-4D97-AF65-F5344CB8AC3E}">
        <p14:creationId xmlns:p14="http://schemas.microsoft.com/office/powerpoint/2010/main" val="239069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ED1BE6-0FD5-42B1-8770-CAF551E6A85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2113E45-6522-450B-B590-2F8D330CF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B8278-14C7-402F-8401-4B5AAB129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{47EE7CD8-8A0B-F145-A693-46D00966B267}tf16401369</Template>
  <TotalTime>5433</TotalTime>
  <Words>804</Words>
  <Application>Microsoft Office PowerPoint</Application>
  <PresentationFormat>On-screen Show (4:3)</PresentationFormat>
  <Paragraphs>90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Söhne</vt:lpstr>
      <vt:lpstr>Symbol</vt:lpstr>
      <vt:lpstr>Tahoma</vt:lpstr>
      <vt:lpstr>Times New Roman</vt:lpstr>
      <vt:lpstr>Waveform</vt:lpstr>
      <vt:lpstr>UPR Pre Session on Afghanistan  Geneva, 15 February 2024  </vt:lpstr>
      <vt:lpstr>Focus of the statement </vt:lpstr>
      <vt:lpstr>Issue 1: Enforced Disappearances</vt:lpstr>
      <vt:lpstr>Recommendations</vt:lpstr>
      <vt:lpstr>Issue 2: Extrajudicial Killings </vt:lpstr>
      <vt:lpstr>Recommendations</vt:lpstr>
      <vt:lpstr>Issue 3: Torture and Ill-Treatment</vt:lpstr>
      <vt:lpstr>Recommendations </vt:lpstr>
      <vt:lpstr>Issue 4: Condition of prisons and detention facilities</vt:lpstr>
      <vt:lpstr>Recommendations</vt:lpstr>
      <vt:lpstr>Thank you for your attention </vt:lpstr>
    </vt:vector>
  </TitlesOfParts>
  <Manager/>
  <Company>ADDO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 Statement</dc:title>
  <dc:subject/>
  <dc:creator>Abdullah</dc:creator>
  <cp:keywords/>
  <dc:description/>
  <cp:lastModifiedBy>Interns UPR Info</cp:lastModifiedBy>
  <cp:revision>96</cp:revision>
  <cp:lastPrinted>2011-10-21T08:29:17Z</cp:lastPrinted>
  <dcterms:created xsi:type="dcterms:W3CDTF">2008-10-05T23:02:26Z</dcterms:created>
  <dcterms:modified xsi:type="dcterms:W3CDTF">2024-02-19T15:22:19Z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Miriam ZAPATA</vt:lpwstr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display_urn:schemas-microsoft-com:office:office#Author">
    <vt:lpwstr>Miriam ZAPATA</vt:lpwstr>
  </property>
  <property fmtid="{D5CDD505-2E9C-101B-9397-08002B2CF9AE}" pid="7" name="Order">
    <vt:lpwstr>400500.000000000</vt:lpwstr>
  </property>
  <property fmtid="{D5CDD505-2E9C-101B-9397-08002B2CF9AE}" pid="8" name="_SourceUrl">
    <vt:lpwstr/>
  </property>
  <property fmtid="{D5CDD505-2E9C-101B-9397-08002B2CF9AE}" pid="9" name="_SharedFileIndex">
    <vt:lpwstr/>
  </property>
</Properties>
</file>