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randon Grotesque 1" panose="020B0604020202020204" charset="0"/>
      <p:regular r:id="rId12"/>
    </p:embeddedFont>
    <p:embeddedFont>
      <p:font typeface="Brandon Grotesque 2" panose="020B0604020202020204" charset="0"/>
      <p:regular r:id="rId13"/>
    </p:embeddedFont>
    <p:embeddedFont>
      <p:font typeface="Brandon Grotesque 3" panose="020B0604020202020204" charset="0"/>
      <p:regular r:id="rId14"/>
    </p:embeddedFont>
    <p:embeddedFont>
      <p:font typeface="Brandon Grotesque 4" panose="020B0604020202020204" charset="0"/>
      <p:regular r:id="rId15"/>
    </p:embeddedFont>
    <p:embeddedFont>
      <p:font typeface="Brandon Grotesque 5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95" t="-7170" b="-365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51429" y="2859607"/>
            <a:ext cx="3185142" cy="3185142"/>
          </a:xfrm>
          <a:custGeom>
            <a:avLst/>
            <a:gdLst/>
            <a:ahLst/>
            <a:cxnLst/>
            <a:rect l="l" t="t" r="r" b="b"/>
            <a:pathLst>
              <a:path w="3185142" h="3185142">
                <a:moveTo>
                  <a:pt x="0" y="0"/>
                </a:moveTo>
                <a:lnTo>
                  <a:pt x="3185142" y="0"/>
                </a:lnTo>
                <a:lnTo>
                  <a:pt x="3185142" y="3185141"/>
                </a:lnTo>
                <a:lnTo>
                  <a:pt x="0" y="31851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48674" y="935276"/>
            <a:ext cx="13990651" cy="163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8"/>
              </a:lnSpc>
            </a:pPr>
            <a:r>
              <a:rPr lang="en-US" sz="4891">
                <a:solidFill>
                  <a:srgbClr val="000000"/>
                </a:solidFill>
                <a:latin typeface="Brandon Grotesque 1"/>
              </a:rPr>
              <a:t>INTERVENTION BY NGO AMARANTA</a:t>
            </a:r>
          </a:p>
          <a:p>
            <a:pPr algn="ctr">
              <a:lnSpc>
                <a:spcPts val="6288"/>
              </a:lnSpc>
            </a:pPr>
            <a:r>
              <a:rPr lang="en-US" sz="4491">
                <a:solidFill>
                  <a:srgbClr val="000000"/>
                </a:solidFill>
                <a:latin typeface="Brandon Grotesque 1"/>
              </a:rPr>
              <a:t>PRE-SESSION OF THE IV CYCLE OF THE UPR FOR CHILE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204484"/>
            <a:ext cx="16230600" cy="160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9"/>
              </a:lnSpc>
            </a:pPr>
            <a:r>
              <a:rPr lang="en-US" sz="4613">
                <a:solidFill>
                  <a:srgbClr val="000000"/>
                </a:solidFill>
                <a:latin typeface="Brandon Grotesque 2"/>
              </a:rPr>
              <a:t>CURRENT SITUATION OF WOMEN'S RIGHTS AND SEXUAL AND REPRODUCTIVE RIGHTS IN CHILE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56224" y="7997099"/>
            <a:ext cx="537555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Brandon Grotesque 3"/>
              </a:rPr>
              <a:t>With emphasis on the Biobío Region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50585" y="8818703"/>
            <a:ext cx="38009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Brandon Grotesque 4"/>
              </a:rPr>
              <a:t>Geneva, Switzerland,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185" t="-44971" r="-26647" b="-7850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06192" y="624821"/>
            <a:ext cx="2585019" cy="2585019"/>
          </a:xfrm>
          <a:custGeom>
            <a:avLst/>
            <a:gdLst/>
            <a:ahLst/>
            <a:cxnLst/>
            <a:rect l="l" t="t" r="r" b="b"/>
            <a:pathLst>
              <a:path w="2585019" h="2585019">
                <a:moveTo>
                  <a:pt x="0" y="0"/>
                </a:moveTo>
                <a:lnTo>
                  <a:pt x="2585018" y="0"/>
                </a:lnTo>
                <a:lnTo>
                  <a:pt x="2585018" y="2585019"/>
                </a:lnTo>
                <a:lnTo>
                  <a:pt x="0" y="25850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354183" y="3190790"/>
            <a:ext cx="1590511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2597880" y="5530953"/>
            <a:ext cx="4384900" cy="4384900"/>
          </a:xfrm>
          <a:custGeom>
            <a:avLst/>
            <a:gdLst/>
            <a:ahLst/>
            <a:cxnLst/>
            <a:rect l="l" t="t" r="r" b="b"/>
            <a:pathLst>
              <a:path w="4384900" h="4384900">
                <a:moveTo>
                  <a:pt x="0" y="0"/>
                </a:moveTo>
                <a:lnTo>
                  <a:pt x="4384900" y="0"/>
                </a:lnTo>
                <a:lnTo>
                  <a:pt x="4384900" y="4384900"/>
                </a:lnTo>
                <a:lnTo>
                  <a:pt x="0" y="4384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17160" y="5441862"/>
            <a:ext cx="4361142" cy="4361142"/>
          </a:xfrm>
          <a:custGeom>
            <a:avLst/>
            <a:gdLst/>
            <a:ahLst/>
            <a:cxnLst/>
            <a:rect l="l" t="t" r="r" b="b"/>
            <a:pathLst>
              <a:path w="4361142" h="4361142">
                <a:moveTo>
                  <a:pt x="0" y="0"/>
                </a:moveTo>
                <a:lnTo>
                  <a:pt x="4361142" y="0"/>
                </a:lnTo>
                <a:lnTo>
                  <a:pt x="4361142" y="4361142"/>
                </a:lnTo>
                <a:lnTo>
                  <a:pt x="0" y="4361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97880" y="1164642"/>
            <a:ext cx="9683102" cy="75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8"/>
              </a:lnSpc>
            </a:pPr>
            <a:r>
              <a:rPr lang="en-US" sz="4491">
                <a:solidFill>
                  <a:srgbClr val="000000"/>
                </a:solidFill>
                <a:latin typeface="Brandon Grotesque 1"/>
              </a:rPr>
              <a:t>THANK YOU FOR YOUR ATTENTION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680563"/>
            <a:ext cx="8366837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Brandon Grotesque 2"/>
              </a:rPr>
              <a:t>READ THE FULL SHADOW REPORT HERE: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75525" y="3680563"/>
            <a:ext cx="6846352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Brandon Grotesque 2"/>
              </a:rPr>
              <a:t>LEARN MORE ABOUT THE LILÉN PROGRAM HERE: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1229" y="1939627"/>
            <a:ext cx="9683102" cy="67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88"/>
              </a:lnSpc>
            </a:pPr>
            <a:r>
              <a:rPr lang="en-US" sz="3991">
                <a:solidFill>
                  <a:srgbClr val="000000"/>
                </a:solidFill>
                <a:latin typeface="Brandon Grotesque 1"/>
              </a:rPr>
              <a:t>Cecilia Ananías from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185" t="-44971" r="-26647" b="-7850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10071" y="2188693"/>
            <a:ext cx="16067859" cy="665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3" lvl="1" indent="-453392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Brandon Grotesque 2"/>
              </a:rPr>
              <a:t>Amaranta is a space for feminist work, research and education born in 2018 in Concepción, Chile, formed by a team of 11 women from the cities of Concepción, Chillán, Linares and Santiago (amarantas.org).</a:t>
            </a:r>
          </a:p>
          <a:p>
            <a:pPr marL="906783" lvl="1" indent="-453392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Brandon Grotesque 2"/>
              </a:rPr>
              <a:t>Our country conducted national consultations. We attended the online version.</a:t>
            </a:r>
          </a:p>
          <a:p>
            <a:pPr marL="906783" lvl="1" indent="-453392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Brandon Grotesque 2"/>
              </a:rPr>
              <a:t>This statement focuses on: Figures, reflections and findings gathered educating on sexuality in the Biobío Region (about 500 kilometers south of the capital of Santiago) and nationwide figures on gender-based violence facilitated by technology.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69737" y="426131"/>
            <a:ext cx="9748526" cy="113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1"/>
              </a:lnSpc>
            </a:pPr>
            <a:r>
              <a:rPr lang="en-US" sz="3408">
                <a:solidFill>
                  <a:srgbClr val="FFFFFF"/>
                </a:solidFill>
                <a:latin typeface="Brandon Grotesque 1"/>
              </a:rPr>
              <a:t>INTERVENTION BY NGO AMARANTA</a:t>
            </a:r>
          </a:p>
          <a:p>
            <a:pPr algn="ctr">
              <a:lnSpc>
                <a:spcPts val="4381"/>
              </a:lnSpc>
            </a:pPr>
            <a:r>
              <a:rPr lang="en-US" sz="3129">
                <a:solidFill>
                  <a:srgbClr val="FFFFFF"/>
                </a:solidFill>
                <a:latin typeface="Brandon Grotesque 1"/>
              </a:rPr>
              <a:t>PRE-SESSION OF THE IV CYCLE OF THE UPR FOR CHILE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58349" y="8743950"/>
            <a:ext cx="38009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Brandon Grotesque 4"/>
              </a:rPr>
              <a:t>Geneva, Switzerland, 2024</a:t>
            </a:r>
          </a:p>
        </p:txBody>
      </p:sp>
      <p:sp>
        <p:nvSpPr>
          <p:cNvPr id="6" name="AutoShape 6"/>
          <p:cNvSpPr/>
          <p:nvPr/>
        </p:nvSpPr>
        <p:spPr>
          <a:xfrm>
            <a:off x="1191441" y="1912468"/>
            <a:ext cx="1590511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95" t="-7170" b="-3656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10071" y="2188693"/>
            <a:ext cx="16067859" cy="665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randon Grotesque 2"/>
              </a:rPr>
              <a:t>Chile accepted in the III UPR cycle recommendations to:</a:t>
            </a:r>
          </a:p>
          <a:p>
            <a:pPr marL="906785" lvl="1" indent="-453392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Brandon Grotesque 2"/>
              </a:rPr>
              <a:t>Address gender stereotypes (38 and from 157 to 161)</a:t>
            </a:r>
          </a:p>
          <a:p>
            <a:pPr marL="906785" lvl="1" indent="-453392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Brandon Grotesque 2"/>
              </a:rPr>
              <a:t>Implement comprehensive sexual education in schools (125, 138)</a:t>
            </a:r>
          </a:p>
          <a:p>
            <a:pPr marL="906785" lvl="1" indent="-453392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Brandon Grotesque 2"/>
              </a:rPr>
              <a:t>As well as guarantee a life free of violence for women and girls, including in the digital space (from 162 to 178).</a:t>
            </a:r>
          </a:p>
          <a:p>
            <a:pPr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Brandon Grotesque 2"/>
            </a:endParaRP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randon Grotesque 2"/>
              </a:rPr>
              <a:t>Although progress has been made, there are still shortcomings and pending challenges, which are worse outside the capital cities (peripheries, rural territories, interior provinces), according to our field work.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69737" y="426131"/>
            <a:ext cx="9748526" cy="113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1"/>
              </a:lnSpc>
            </a:pPr>
            <a:r>
              <a:rPr lang="en-US" sz="3408">
                <a:solidFill>
                  <a:srgbClr val="000000"/>
                </a:solidFill>
                <a:latin typeface="Brandon Grotesque 1"/>
              </a:rPr>
              <a:t>INTERVENTION BY NGO AMARANTA</a:t>
            </a:r>
          </a:p>
          <a:p>
            <a:pPr algn="ctr">
              <a:lnSpc>
                <a:spcPts val="4381"/>
              </a:lnSpc>
            </a:pPr>
            <a:r>
              <a:rPr lang="en-US" sz="3129">
                <a:solidFill>
                  <a:srgbClr val="000000"/>
                </a:solidFill>
                <a:latin typeface="Brandon Grotesque 1"/>
              </a:rPr>
              <a:t>PRE-SESSION OF THE IV CYCLE OF THE UPR FOR CHILE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58349" y="9201150"/>
            <a:ext cx="38009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Brandon Grotesque 4"/>
              </a:rPr>
              <a:t>Geneva, Switzerland, 2024</a:t>
            </a:r>
          </a:p>
        </p:txBody>
      </p:sp>
      <p:sp>
        <p:nvSpPr>
          <p:cNvPr id="6" name="AutoShape 6"/>
          <p:cNvSpPr/>
          <p:nvPr/>
        </p:nvSpPr>
        <p:spPr>
          <a:xfrm>
            <a:off x="1191441" y="1912468"/>
            <a:ext cx="1590511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185" t="-44971" r="-26647" b="-7850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722025"/>
            <a:ext cx="16067859" cy="251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Brandon Grotesque 2"/>
              </a:rPr>
              <a:t>Main source of information: Lilén Program, cycle of educational workshops with a gender and human rights perspective. This project has benefited: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69737" y="426131"/>
            <a:ext cx="9748526" cy="113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1"/>
              </a:lnSpc>
            </a:pPr>
            <a:r>
              <a:rPr lang="en-US" sz="3408">
                <a:solidFill>
                  <a:srgbClr val="FFFFFF"/>
                </a:solidFill>
                <a:latin typeface="Brandon Grotesque 1"/>
              </a:rPr>
              <a:t>INTERVENTION BY NGO AMARANTA</a:t>
            </a:r>
          </a:p>
          <a:p>
            <a:pPr algn="ctr">
              <a:lnSpc>
                <a:spcPts val="4381"/>
              </a:lnSpc>
            </a:pPr>
            <a:r>
              <a:rPr lang="en-US" sz="3129">
                <a:solidFill>
                  <a:srgbClr val="FFFFFF"/>
                </a:solidFill>
                <a:latin typeface="Brandon Grotesque 1"/>
              </a:rPr>
              <a:t>PRE-SESSION OF THE IV CYCLE OF THE UPR FOR CHILE</a:t>
            </a:r>
          </a:p>
        </p:txBody>
      </p:sp>
      <p:sp>
        <p:nvSpPr>
          <p:cNvPr id="5" name="AutoShape 5"/>
          <p:cNvSpPr/>
          <p:nvPr/>
        </p:nvSpPr>
        <p:spPr>
          <a:xfrm>
            <a:off x="1191441" y="1912468"/>
            <a:ext cx="1590511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348436" y="5489247"/>
            <a:ext cx="2276760" cy="313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55"/>
              </a:lnSpc>
            </a:pPr>
            <a:r>
              <a:rPr lang="en-US" sz="18396">
                <a:solidFill>
                  <a:srgbClr val="FFFFFF"/>
                </a:solidFill>
                <a:latin typeface="Brandon Grotesque 2"/>
              </a:rPr>
              <a:t>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74789" y="6897677"/>
            <a:ext cx="2520705" cy="746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0"/>
              </a:lnSpc>
              <a:spcBef>
                <a:spcPct val="0"/>
              </a:spcBef>
            </a:pPr>
            <a:r>
              <a:rPr lang="en-US" sz="4385">
                <a:solidFill>
                  <a:srgbClr val="FFFFFF"/>
                </a:solidFill>
                <a:latin typeface="Brandon Grotesque 1"/>
              </a:rPr>
              <a:t>high schools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68854" y="5489247"/>
            <a:ext cx="4420661" cy="313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55"/>
              </a:lnSpc>
            </a:pPr>
            <a:r>
              <a:rPr lang="en-US" sz="18396">
                <a:solidFill>
                  <a:srgbClr val="FFFFFF"/>
                </a:solidFill>
                <a:latin typeface="Brandon Grotesque 2"/>
              </a:rPr>
              <a:t>900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06000" y="6897677"/>
            <a:ext cx="1935737" cy="75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0"/>
              </a:lnSpc>
              <a:spcBef>
                <a:spcPct val="0"/>
              </a:spcBef>
            </a:pPr>
            <a:r>
              <a:rPr lang="en-US" sz="4385" dirty="0">
                <a:solidFill>
                  <a:srgbClr val="FFFFFF"/>
                </a:solidFill>
                <a:latin typeface="Brandon Grotesque 1"/>
              </a:rPr>
              <a:t>students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13099" y="5448420"/>
            <a:ext cx="4420661" cy="313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55"/>
              </a:lnSpc>
            </a:pPr>
            <a:r>
              <a:rPr lang="en-US" sz="18396">
                <a:solidFill>
                  <a:srgbClr val="FFFFFF"/>
                </a:solidFill>
                <a:latin typeface="Brandon Grotesque 2"/>
              </a:rPr>
              <a:t>90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935201" y="6897677"/>
            <a:ext cx="2004364" cy="75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0"/>
              </a:lnSpc>
              <a:spcBef>
                <a:spcPct val="0"/>
              </a:spcBef>
            </a:pPr>
            <a:r>
              <a:rPr lang="en-US" sz="4385" dirty="0">
                <a:solidFill>
                  <a:srgbClr val="FFFFFF"/>
                </a:solidFill>
                <a:latin typeface="Brandon Grotesque 1"/>
              </a:rPr>
              <a:t>teachers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03548" y="8453787"/>
            <a:ext cx="4280905" cy="62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1"/>
              </a:lnSpc>
              <a:spcBef>
                <a:spcPct val="0"/>
              </a:spcBef>
            </a:pPr>
            <a:r>
              <a:rPr lang="en-US" sz="3657">
                <a:solidFill>
                  <a:srgbClr val="FFFFFF"/>
                </a:solidFill>
                <a:latin typeface="Brandon Grotesque 3"/>
              </a:rPr>
              <a:t>And we continue to add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83" t="-103804" r="-76058" b="-16525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191441" y="1912468"/>
            <a:ext cx="1590511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838639" y="2485278"/>
            <a:ext cx="7539147" cy="683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>
                <a:solidFill>
                  <a:srgbClr val="FFFFFF"/>
                </a:solidFill>
                <a:latin typeface="Brandon Grotesque 2"/>
              </a:rPr>
              <a:t>In students: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>
                <a:solidFill>
                  <a:srgbClr val="FFFFFF"/>
                </a:solidFill>
                <a:latin typeface="Brandon Grotesque 2"/>
              </a:rPr>
              <a:t>Less participation (and even disinterest) of male students in topics related to gender violence.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>
                <a:solidFill>
                  <a:srgbClr val="FFFFFF"/>
                </a:solidFill>
                <a:latin typeface="Brandon Grotesque 2"/>
              </a:rPr>
              <a:t>Unequal sex-affective relationships based on stereotypes.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>
                <a:solidFill>
                  <a:srgbClr val="FFFFFF"/>
                </a:solidFill>
                <a:latin typeface="Brandon Grotesque 2"/>
              </a:rPr>
              <a:t>Conservative family nuclei in which unpaid work continues to fall on women.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49218" y="785712"/>
            <a:ext cx="12989563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Brandon Grotesque 5"/>
              </a:rPr>
              <a:t>OUR FINDINGS ON GENDER STEREOTYPES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44089" y="2485278"/>
            <a:ext cx="8905272" cy="683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>
                <a:solidFill>
                  <a:srgbClr val="FFFFFF"/>
                </a:solidFill>
                <a:latin typeface="Brandon Grotesque 2"/>
              </a:rPr>
              <a:t>In teachers: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>
                <a:solidFill>
                  <a:srgbClr val="FFFFFF"/>
                </a:solidFill>
                <a:latin typeface="Brandon Grotesque 2"/>
              </a:rPr>
              <a:t>Lack of knowledge of the gender perspective and how to bring it into their work and the classroom.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>
                <a:solidFill>
                  <a:srgbClr val="FFFFFF"/>
                </a:solidFill>
                <a:latin typeface="Brandon Grotesque 2"/>
              </a:rPr>
              <a:t>Reluctance to recognize sexual diversities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>
                <a:solidFill>
                  <a:srgbClr val="FFFFFF"/>
                </a:solidFill>
                <a:latin typeface="Brandon Grotesque 2"/>
              </a:rPr>
              <a:t>Teachers who recognized having unequal perceptions of their students based on their gender, making it difficult for women to access other areas of study.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95" t="-7170" b="-3656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188693"/>
            <a:ext cx="7263589" cy="731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Brandon Grotesque 2"/>
              </a:rPr>
              <a:t>In students:</a:t>
            </a:r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Brandon Grotesque 2"/>
              </a:rPr>
              <a:t>Numerous cases of street harassment against female students (who are not aware of the current Law against Street Harassment).</a:t>
            </a:r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Brandon Grotesque 2"/>
              </a:rPr>
              <a:t>Lack of knowledge about basic concepts of sexuality.</a:t>
            </a:r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Brandon Grotesque 2"/>
              </a:rPr>
              <a:t>No access to information on their sexual and reproductive rights.</a:t>
            </a:r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Brandon Grotesque 2"/>
              </a:rPr>
              <a:t>Overexposure to pornography.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37614" y="738988"/>
            <a:ext cx="15212772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Brandon Grotesque 1"/>
              </a:rPr>
              <a:t>OUR FINDINGS FROM SEX EDUCATION WORKSHOPS</a:t>
            </a:r>
          </a:p>
        </p:txBody>
      </p:sp>
      <p:sp>
        <p:nvSpPr>
          <p:cNvPr id="5" name="AutoShape 5"/>
          <p:cNvSpPr/>
          <p:nvPr/>
        </p:nvSpPr>
        <p:spPr>
          <a:xfrm>
            <a:off x="1191441" y="1912468"/>
            <a:ext cx="1590511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8981259" y="2855443"/>
            <a:ext cx="8115300" cy="664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Brandon Grotesque 2"/>
              </a:rPr>
              <a:t>Lack of knowledge about the practical use of barrier methods, lubricants and contraceptive methods.</a:t>
            </a:r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Brandon Grotesque 2"/>
              </a:rPr>
              <a:t>Lack of knowledge of the current Three-Case Abortion Law.</a:t>
            </a:r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Brandon Grotesque 2"/>
              </a:rPr>
              <a:t>Shame to talk about topics such as menstruation.</a:t>
            </a:r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Brandon Grotesque 2"/>
              </a:rPr>
              <a:t>Poor information about HIV.</a:t>
            </a:r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Brandon Grotesque 2"/>
              </a:rPr>
              <a:t>Cases of adolescent pregnancy and abortion.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185" t="-44971" r="-26647" b="-7850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91441" y="5524500"/>
            <a:ext cx="16067859" cy="336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Brandon Grotesque 2"/>
              </a:rPr>
              <a:t>The most reported forms of violence were: cyberbullying, street harassment, domestic violence, institutional violence, sexual violence (especially grooming and abuse) and relationship violence.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38463" y="815188"/>
            <a:ext cx="13811074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Brandon Grotesque 1"/>
              </a:rPr>
              <a:t>OUR FINDINGS ON GENDER-BASED VIOLENCE</a:t>
            </a:r>
          </a:p>
        </p:txBody>
      </p:sp>
      <p:sp>
        <p:nvSpPr>
          <p:cNvPr id="5" name="AutoShape 5"/>
          <p:cNvSpPr/>
          <p:nvPr/>
        </p:nvSpPr>
        <p:spPr>
          <a:xfrm>
            <a:off x="1191441" y="1912468"/>
            <a:ext cx="1590511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411599" y="2058347"/>
            <a:ext cx="2236656" cy="3085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301"/>
              </a:lnSpc>
            </a:pPr>
            <a:r>
              <a:rPr lang="en-US" sz="18072">
                <a:solidFill>
                  <a:srgbClr val="FFFFFF"/>
                </a:solidFill>
                <a:latin typeface="Brandon Grotesque 2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29927" y="2874743"/>
            <a:ext cx="4657690" cy="198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8"/>
              </a:lnSpc>
              <a:spcBef>
                <a:spcPct val="0"/>
              </a:spcBef>
            </a:pPr>
            <a:r>
              <a:rPr lang="en-US" sz="3812">
                <a:solidFill>
                  <a:srgbClr val="FFFFFF"/>
                </a:solidFill>
                <a:latin typeface="Brandon Grotesque 1"/>
              </a:rPr>
              <a:t>recent femicides of students in two of the high schools we work 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04179" y="2058347"/>
            <a:ext cx="4342794" cy="3085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301"/>
              </a:lnSpc>
            </a:pPr>
            <a:r>
              <a:rPr lang="en-US" sz="18072" dirty="0">
                <a:solidFill>
                  <a:srgbClr val="FFFFFF"/>
                </a:solidFill>
                <a:latin typeface="Brandon Grotesque 2"/>
              </a:rPr>
              <a:t>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20001" y="3360039"/>
            <a:ext cx="784180" cy="742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2"/>
              </a:lnSpc>
              <a:spcBef>
                <a:spcPct val="0"/>
              </a:spcBef>
            </a:pPr>
            <a:r>
              <a:rPr lang="en-US" sz="4308" dirty="0">
                <a:solidFill>
                  <a:srgbClr val="FFFFFF"/>
                </a:solidFill>
                <a:latin typeface="Brandon Grotesque 1"/>
              </a:rPr>
              <a:t>All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68989" y="2751050"/>
            <a:ext cx="6290311" cy="198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8"/>
              </a:lnSpc>
              <a:spcBef>
                <a:spcPct val="0"/>
              </a:spcBef>
            </a:pPr>
            <a:r>
              <a:rPr lang="en-US" sz="3812">
                <a:solidFill>
                  <a:srgbClr val="FFFFFF"/>
                </a:solidFill>
                <a:latin typeface="Brandon Grotesque 1"/>
              </a:rPr>
              <a:t>courses or groups of student volunteers with whom we have worked had cases of violence.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83" t="-103804" r="-76058" b="-1652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579763"/>
            <a:ext cx="16230600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>
                <a:solidFill>
                  <a:srgbClr val="FFFFFF"/>
                </a:solidFill>
                <a:latin typeface="Brandon Grotesque 2"/>
              </a:rPr>
              <a:t>In 2020 we investigated the extent of gender-based violence on the Internet by surveying more than 500 women in all sixteen regions of the country.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73218" y="785712"/>
            <a:ext cx="15341565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Brandon Grotesque 5"/>
              </a:rPr>
              <a:t>TECHNOLOGY-FACILITATED GENDER-BASED VIOLENCE</a:t>
            </a:r>
          </a:p>
        </p:txBody>
      </p:sp>
      <p:sp>
        <p:nvSpPr>
          <p:cNvPr id="5" name="AutoShape 5"/>
          <p:cNvSpPr/>
          <p:nvPr/>
        </p:nvSpPr>
        <p:spPr>
          <a:xfrm>
            <a:off x="1191441" y="1912468"/>
            <a:ext cx="1590511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523779" y="4414824"/>
            <a:ext cx="4542194" cy="222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69"/>
              </a:lnSpc>
            </a:pPr>
            <a:r>
              <a:rPr lang="en-US" sz="13049">
                <a:solidFill>
                  <a:srgbClr val="FFFFFF"/>
                </a:solidFill>
                <a:latin typeface="Brandon Grotesque 2"/>
              </a:rPr>
              <a:t>73,8%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505636"/>
            <a:ext cx="5037273" cy="114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  <a:spcBef>
                <a:spcPct val="0"/>
              </a:spcBef>
            </a:pPr>
            <a:r>
              <a:rPr lang="en-US" sz="3305">
                <a:solidFill>
                  <a:srgbClr val="FFFFFF"/>
                </a:solidFill>
                <a:latin typeface="Brandon Grotesque 1"/>
              </a:rPr>
              <a:t>had suffered some form of violence in the digital space.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38076" y="6545777"/>
            <a:ext cx="5867496" cy="172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  <a:spcBef>
                <a:spcPct val="0"/>
              </a:spcBef>
            </a:pPr>
            <a:r>
              <a:rPr lang="en-US" sz="3305">
                <a:solidFill>
                  <a:srgbClr val="FFFFFF"/>
                </a:solidFill>
                <a:latin typeface="Brandon Grotesque 1"/>
              </a:rPr>
              <a:t>had not been initially identified as survivors, because the violence had occurred in an intimate context.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00727" y="4414824"/>
            <a:ext cx="4542194" cy="222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69"/>
              </a:lnSpc>
            </a:pPr>
            <a:r>
              <a:rPr lang="en-US" sz="13049">
                <a:solidFill>
                  <a:srgbClr val="FFFFFF"/>
                </a:solidFill>
                <a:latin typeface="Brandon Grotesque 2"/>
              </a:rPr>
              <a:t>10,7%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81773" y="4561037"/>
            <a:ext cx="4542194" cy="222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69"/>
              </a:lnSpc>
            </a:pPr>
            <a:r>
              <a:rPr lang="en-US" sz="13049">
                <a:solidFill>
                  <a:srgbClr val="FFFFFF"/>
                </a:solidFill>
                <a:latin typeface="Brandon Grotesque 2"/>
              </a:rPr>
              <a:t>12,2%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22644" y="6622582"/>
            <a:ext cx="5040753" cy="172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  <a:spcBef>
                <a:spcPct val="0"/>
              </a:spcBef>
            </a:pPr>
            <a:r>
              <a:rPr lang="en-US" sz="3305">
                <a:solidFill>
                  <a:srgbClr val="FFFFFF"/>
                </a:solidFill>
                <a:latin typeface="Brandon Grotesque 1"/>
              </a:rPr>
              <a:t>denunciated to the police or the Public Prosecutor's Office; and none of them obtained redress.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95" t="-7170" b="-3656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70795" y="2264893"/>
            <a:ext cx="5548040" cy="567795"/>
            <a:chOff x="0" y="0"/>
            <a:chExt cx="1461212" cy="149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61212" cy="149543"/>
            </a:xfrm>
            <a:custGeom>
              <a:avLst/>
              <a:gdLst/>
              <a:ahLst/>
              <a:cxnLst/>
              <a:rect l="l" t="t" r="r" b="b"/>
              <a:pathLst>
                <a:path w="1461212" h="149543">
                  <a:moveTo>
                    <a:pt x="0" y="0"/>
                  </a:moveTo>
                  <a:lnTo>
                    <a:pt x="1461212" y="0"/>
                  </a:lnTo>
                  <a:lnTo>
                    <a:pt x="1461212" y="149543"/>
                  </a:lnTo>
                  <a:lnTo>
                    <a:pt x="0" y="149543"/>
                  </a:lnTo>
                  <a:close/>
                </a:path>
              </a:pathLst>
            </a:custGeom>
            <a:solidFill>
              <a:srgbClr val="FBB80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61212" cy="187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54103" y="4859602"/>
            <a:ext cx="3861251" cy="567795"/>
            <a:chOff x="0" y="0"/>
            <a:chExt cx="1016955" cy="1495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6955" cy="149543"/>
            </a:xfrm>
            <a:custGeom>
              <a:avLst/>
              <a:gdLst/>
              <a:ahLst/>
              <a:cxnLst/>
              <a:rect l="l" t="t" r="r" b="b"/>
              <a:pathLst>
                <a:path w="1016955" h="149543">
                  <a:moveTo>
                    <a:pt x="0" y="0"/>
                  </a:moveTo>
                  <a:lnTo>
                    <a:pt x="1016955" y="0"/>
                  </a:lnTo>
                  <a:lnTo>
                    <a:pt x="1016955" y="149543"/>
                  </a:lnTo>
                  <a:lnTo>
                    <a:pt x="0" y="149543"/>
                  </a:lnTo>
                  <a:close/>
                </a:path>
              </a:pathLst>
            </a:custGeom>
            <a:solidFill>
              <a:srgbClr val="FBB80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16955" cy="187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6017" y="6698791"/>
            <a:ext cx="7519920" cy="567795"/>
            <a:chOff x="0" y="0"/>
            <a:chExt cx="1980555" cy="1495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80555" cy="149543"/>
            </a:xfrm>
            <a:custGeom>
              <a:avLst/>
              <a:gdLst/>
              <a:ahLst/>
              <a:cxnLst/>
              <a:rect l="l" t="t" r="r" b="b"/>
              <a:pathLst>
                <a:path w="1980555" h="149543">
                  <a:moveTo>
                    <a:pt x="0" y="0"/>
                  </a:moveTo>
                  <a:lnTo>
                    <a:pt x="1980555" y="0"/>
                  </a:lnTo>
                  <a:lnTo>
                    <a:pt x="1980555" y="149543"/>
                  </a:lnTo>
                  <a:lnTo>
                    <a:pt x="0" y="149543"/>
                  </a:lnTo>
                  <a:close/>
                </a:path>
              </a:pathLst>
            </a:custGeom>
            <a:solidFill>
              <a:srgbClr val="FBB80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80555" cy="187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6017" y="7266587"/>
            <a:ext cx="3861251" cy="567795"/>
            <a:chOff x="0" y="0"/>
            <a:chExt cx="1016955" cy="1495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16955" cy="149543"/>
            </a:xfrm>
            <a:custGeom>
              <a:avLst/>
              <a:gdLst/>
              <a:ahLst/>
              <a:cxnLst/>
              <a:rect l="l" t="t" r="r" b="b"/>
              <a:pathLst>
                <a:path w="1016955" h="149543">
                  <a:moveTo>
                    <a:pt x="0" y="0"/>
                  </a:moveTo>
                  <a:lnTo>
                    <a:pt x="1016955" y="0"/>
                  </a:lnTo>
                  <a:lnTo>
                    <a:pt x="1016955" y="149543"/>
                  </a:lnTo>
                  <a:lnTo>
                    <a:pt x="0" y="149543"/>
                  </a:lnTo>
                  <a:close/>
                </a:path>
              </a:pathLst>
            </a:custGeom>
            <a:solidFill>
              <a:srgbClr val="FBB80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016955" cy="187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43609" y="2188693"/>
            <a:ext cx="8475226" cy="6366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Brandon Grotesque 2"/>
              </a:rPr>
              <a:t>Incorporate training in gender perspective to the teaching career.</a:t>
            </a:r>
          </a:p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Brandon Grotesque 2"/>
              </a:rPr>
              <a:t>Facilitate community training and discussion spaces on gender and human rights, decentralizing access to the subject.</a:t>
            </a:r>
          </a:p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Brandon Grotesque 2"/>
              </a:rPr>
              <a:t>Promote as a matter of urgency the National Policy on Comprehensive Sex Affective Education, including spaces of Sex Ed for adults.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7614" y="738988"/>
            <a:ext cx="15212772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Brandon Grotesque 1"/>
              </a:rPr>
              <a:t>SUGGESTED RECOMMENDATIONS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191441" y="1912468"/>
            <a:ext cx="1590511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12183200" y="2264893"/>
            <a:ext cx="4003796" cy="567795"/>
            <a:chOff x="0" y="0"/>
            <a:chExt cx="1054498" cy="1495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54498" cy="149543"/>
            </a:xfrm>
            <a:custGeom>
              <a:avLst/>
              <a:gdLst/>
              <a:ahLst/>
              <a:cxnLst/>
              <a:rect l="l" t="t" r="r" b="b"/>
              <a:pathLst>
                <a:path w="1054498" h="149543">
                  <a:moveTo>
                    <a:pt x="0" y="0"/>
                  </a:moveTo>
                  <a:lnTo>
                    <a:pt x="1054498" y="0"/>
                  </a:lnTo>
                  <a:lnTo>
                    <a:pt x="1054498" y="149543"/>
                  </a:lnTo>
                  <a:lnTo>
                    <a:pt x="0" y="149543"/>
                  </a:lnTo>
                  <a:close/>
                </a:path>
              </a:pathLst>
            </a:custGeom>
            <a:solidFill>
              <a:srgbClr val="FBB80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054498" cy="187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390144" y="3533833"/>
            <a:ext cx="5796852" cy="567795"/>
            <a:chOff x="0" y="0"/>
            <a:chExt cx="1526743" cy="14954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26743" cy="149543"/>
            </a:xfrm>
            <a:custGeom>
              <a:avLst/>
              <a:gdLst/>
              <a:ahLst/>
              <a:cxnLst/>
              <a:rect l="l" t="t" r="r" b="b"/>
              <a:pathLst>
                <a:path w="1526743" h="149543">
                  <a:moveTo>
                    <a:pt x="0" y="0"/>
                  </a:moveTo>
                  <a:lnTo>
                    <a:pt x="1526743" y="0"/>
                  </a:lnTo>
                  <a:lnTo>
                    <a:pt x="1526743" y="149543"/>
                  </a:lnTo>
                  <a:lnTo>
                    <a:pt x="0" y="149543"/>
                  </a:lnTo>
                  <a:close/>
                </a:path>
              </a:pathLst>
            </a:custGeom>
            <a:solidFill>
              <a:srgbClr val="FBB80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26743" cy="187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390144" y="2899363"/>
            <a:ext cx="4122584" cy="567795"/>
            <a:chOff x="0" y="0"/>
            <a:chExt cx="1085784" cy="14954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85784" cy="149543"/>
            </a:xfrm>
            <a:custGeom>
              <a:avLst/>
              <a:gdLst/>
              <a:ahLst/>
              <a:cxnLst/>
              <a:rect l="l" t="t" r="r" b="b"/>
              <a:pathLst>
                <a:path w="1085784" h="149543">
                  <a:moveTo>
                    <a:pt x="0" y="0"/>
                  </a:moveTo>
                  <a:lnTo>
                    <a:pt x="1085784" y="0"/>
                  </a:lnTo>
                  <a:lnTo>
                    <a:pt x="1085784" y="149543"/>
                  </a:lnTo>
                  <a:lnTo>
                    <a:pt x="0" y="149543"/>
                  </a:lnTo>
                  <a:close/>
                </a:path>
              </a:pathLst>
            </a:custGeom>
            <a:solidFill>
              <a:srgbClr val="FBB80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085784" cy="187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390144" y="5474925"/>
            <a:ext cx="4295226" cy="508419"/>
            <a:chOff x="0" y="0"/>
            <a:chExt cx="1131253" cy="1339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31253" cy="133905"/>
            </a:xfrm>
            <a:custGeom>
              <a:avLst/>
              <a:gdLst/>
              <a:ahLst/>
              <a:cxnLst/>
              <a:rect l="l" t="t" r="r" b="b"/>
              <a:pathLst>
                <a:path w="1131253" h="133905">
                  <a:moveTo>
                    <a:pt x="0" y="0"/>
                  </a:moveTo>
                  <a:lnTo>
                    <a:pt x="1131253" y="0"/>
                  </a:lnTo>
                  <a:lnTo>
                    <a:pt x="1131253" y="133905"/>
                  </a:lnTo>
                  <a:lnTo>
                    <a:pt x="0" y="133905"/>
                  </a:lnTo>
                  <a:close/>
                </a:path>
              </a:pathLst>
            </a:custGeom>
            <a:solidFill>
              <a:srgbClr val="FBB80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131253" cy="17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796433" y="4652432"/>
            <a:ext cx="4057650" cy="774966"/>
            <a:chOff x="0" y="0"/>
            <a:chExt cx="1068681" cy="20410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68681" cy="204106"/>
            </a:xfrm>
            <a:custGeom>
              <a:avLst/>
              <a:gdLst/>
              <a:ahLst/>
              <a:cxnLst/>
              <a:rect l="l" t="t" r="r" b="b"/>
              <a:pathLst>
                <a:path w="1068681" h="204106">
                  <a:moveTo>
                    <a:pt x="0" y="0"/>
                  </a:moveTo>
                  <a:lnTo>
                    <a:pt x="1068681" y="0"/>
                  </a:lnTo>
                  <a:lnTo>
                    <a:pt x="1068681" y="204106"/>
                  </a:lnTo>
                  <a:lnTo>
                    <a:pt x="0" y="204106"/>
                  </a:lnTo>
                  <a:close/>
                </a:path>
              </a:pathLst>
            </a:custGeom>
            <a:solidFill>
              <a:srgbClr val="FBB80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068681" cy="24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390144" y="6050019"/>
            <a:ext cx="3406288" cy="648772"/>
            <a:chOff x="0" y="0"/>
            <a:chExt cx="897129" cy="17087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97129" cy="170870"/>
            </a:xfrm>
            <a:custGeom>
              <a:avLst/>
              <a:gdLst/>
              <a:ahLst/>
              <a:cxnLst/>
              <a:rect l="l" t="t" r="r" b="b"/>
              <a:pathLst>
                <a:path w="897129" h="170870">
                  <a:moveTo>
                    <a:pt x="0" y="0"/>
                  </a:moveTo>
                  <a:lnTo>
                    <a:pt x="897129" y="0"/>
                  </a:lnTo>
                  <a:lnTo>
                    <a:pt x="897129" y="170870"/>
                  </a:lnTo>
                  <a:lnTo>
                    <a:pt x="0" y="170870"/>
                  </a:lnTo>
                  <a:close/>
                </a:path>
              </a:pathLst>
            </a:custGeom>
            <a:solidFill>
              <a:srgbClr val="FBB80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97129" cy="208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390144" y="7317916"/>
            <a:ext cx="5535263" cy="648772"/>
            <a:chOff x="0" y="0"/>
            <a:chExt cx="1457847" cy="17087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457847" cy="170870"/>
            </a:xfrm>
            <a:custGeom>
              <a:avLst/>
              <a:gdLst/>
              <a:ahLst/>
              <a:cxnLst/>
              <a:rect l="l" t="t" r="r" b="b"/>
              <a:pathLst>
                <a:path w="1457847" h="170870">
                  <a:moveTo>
                    <a:pt x="0" y="0"/>
                  </a:moveTo>
                  <a:lnTo>
                    <a:pt x="1457847" y="0"/>
                  </a:lnTo>
                  <a:lnTo>
                    <a:pt x="1457847" y="170870"/>
                  </a:lnTo>
                  <a:lnTo>
                    <a:pt x="0" y="170870"/>
                  </a:lnTo>
                  <a:close/>
                </a:path>
              </a:pathLst>
            </a:custGeom>
            <a:solidFill>
              <a:srgbClr val="FBB80F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1457847" cy="208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9738783" y="2188693"/>
            <a:ext cx="8115300" cy="700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Brandon Grotesque 2"/>
              </a:rPr>
              <a:t>Promote communication and educational strategies to publicize the Law against Street Harassment among the population</a:t>
            </a:r>
          </a:p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Brandon Grotesque 2"/>
              </a:rPr>
              <a:t>Urgently enact the Law for the Right to a Life Free of Violence and the Law on Digital Violence.</a:t>
            </a:r>
          </a:p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Brandon Grotesque 2"/>
              </a:rPr>
              <a:t>Generate and promote programs that educate about digital security and coexistence, with a gender and human rights perspective.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Personalizado</PresentationFormat>
  <Paragraphs>76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Calibri</vt:lpstr>
      <vt:lpstr>Brandon Grotesque 3</vt:lpstr>
      <vt:lpstr>Brandon Grotesque 5</vt:lpstr>
      <vt:lpstr>Brandon Grotesque 1</vt:lpstr>
      <vt:lpstr>Arial</vt:lpstr>
      <vt:lpstr>Brandon Grotesque 4</vt:lpstr>
      <vt:lpstr>Brandon Grotesque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INTERVENCIÓN DE ONG AMARANTA</dc:title>
  <cp:lastModifiedBy>Cecilia A.S</cp:lastModifiedBy>
  <cp:revision>2</cp:revision>
  <dcterms:created xsi:type="dcterms:W3CDTF">2006-08-16T00:00:00Z</dcterms:created>
  <dcterms:modified xsi:type="dcterms:W3CDTF">2024-01-30T17:02:34Z</dcterms:modified>
  <dc:identifier>DAF6eBLD_EQ</dc:identifier>
</cp:coreProperties>
</file>